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73" r:id="rId11"/>
    <p:sldId id="274" r:id="rId12"/>
    <p:sldId id="265" r:id="rId13"/>
    <p:sldId id="266" r:id="rId14"/>
    <p:sldId id="267" r:id="rId15"/>
    <p:sldId id="268" r:id="rId16"/>
    <p:sldId id="269" r:id="rId17"/>
    <p:sldId id="270" r:id="rId18"/>
    <p:sldId id="275" r:id="rId19"/>
    <p:sldId id="271" r:id="rId20"/>
    <p:sldId id="272"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111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5853A98B-BE8C-4F4B-9220-F66D99114EED}" type="datetimeFigureOut">
              <a:rPr lang="en-US" smtClean="0"/>
              <a:pPr/>
              <a:t>1/12/2012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F307834E-D2C7-4ADF-9947-73AA5040EA9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53A98B-BE8C-4F4B-9220-F66D99114EED}" type="datetimeFigureOut">
              <a:rPr lang="en-US" smtClean="0"/>
              <a:pPr/>
              <a:t>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07834E-D2C7-4ADF-9947-73AA5040EA9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53A98B-BE8C-4F4B-9220-F66D99114EED}" type="datetimeFigureOut">
              <a:rPr lang="en-US" smtClean="0"/>
              <a:pPr/>
              <a:t>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07834E-D2C7-4ADF-9947-73AA5040EA9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5853A98B-BE8C-4F4B-9220-F66D99114EED}" type="datetimeFigureOut">
              <a:rPr lang="en-US" smtClean="0"/>
              <a:pPr/>
              <a:t>1/12/2012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F307834E-D2C7-4ADF-9947-73AA5040EA9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5853A98B-BE8C-4F4B-9220-F66D99114EED}" type="datetimeFigureOut">
              <a:rPr lang="en-US" smtClean="0"/>
              <a:pPr/>
              <a:t>1/12/2012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F307834E-D2C7-4ADF-9947-73AA5040EA9A}"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5853A98B-BE8C-4F4B-9220-F66D99114EED}" type="datetimeFigureOut">
              <a:rPr lang="en-US" smtClean="0"/>
              <a:pPr/>
              <a:t>1/12/2012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F307834E-D2C7-4ADF-9947-73AA5040EA9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5853A98B-BE8C-4F4B-9220-F66D99114EED}" type="datetimeFigureOut">
              <a:rPr lang="en-US" smtClean="0"/>
              <a:pPr/>
              <a:t>1/12/2012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F307834E-D2C7-4ADF-9947-73AA5040EA9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853A98B-BE8C-4F4B-9220-F66D99114EED}" type="datetimeFigureOut">
              <a:rPr lang="en-US" smtClean="0"/>
              <a:pPr/>
              <a:t>1/12/2012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07834E-D2C7-4ADF-9947-73AA5040EA9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5853A98B-BE8C-4F4B-9220-F66D99114EED}" type="datetimeFigureOut">
              <a:rPr lang="en-US" smtClean="0"/>
              <a:pPr/>
              <a:t>1/12/2012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F307834E-D2C7-4ADF-9947-73AA5040EA9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5853A98B-BE8C-4F4B-9220-F66D99114EED}" type="datetimeFigureOut">
              <a:rPr lang="en-US" smtClean="0"/>
              <a:pPr/>
              <a:t>1/12/2012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F307834E-D2C7-4ADF-9947-73AA5040EA9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5853A98B-BE8C-4F4B-9220-F66D99114EED}" type="datetimeFigureOut">
              <a:rPr lang="en-US" smtClean="0"/>
              <a:pPr/>
              <a:t>1/12/2012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F307834E-D2C7-4ADF-9947-73AA5040EA9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853A98B-BE8C-4F4B-9220-F66D99114EED}" type="datetimeFigureOut">
              <a:rPr lang="en-US" smtClean="0"/>
              <a:pPr/>
              <a:t>1/12/2012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F307834E-D2C7-4ADF-9947-73AA5040EA9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file:///D:\Lessons%20in%20Physics\Videos%20for%20Physics\Wave%20Reflection%202.mp4"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file:///D:\Lessons%20in%20Physics\Videos%20for%20Physics\ScienceMan%20Digital%20Lesson%20-%20Waves%20-%20Law%20of%20Reflection.mp4"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file:///D:\Lessons%20in%20Physics\Videos%20for%20Physics\ScienceMan%20Digital%20Lesson%20-%20Refraction%20-%20Snell's%20Law.mp4"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0544" y="1273175"/>
            <a:ext cx="8062912" cy="1470025"/>
          </a:xfrm>
        </p:spPr>
        <p:txBody>
          <a:bodyPr>
            <a:normAutofit/>
          </a:bodyPr>
          <a:lstStyle/>
          <a:p>
            <a:pPr algn="ctr"/>
            <a:r>
              <a:rPr lang="en-US" sz="8000" b="1" dirty="0" smtClean="0"/>
              <a:t>Waves</a:t>
            </a:r>
            <a:endParaRPr lang="en-US" sz="8000" b="1" dirty="0"/>
          </a:p>
        </p:txBody>
      </p:sp>
      <p:sp>
        <p:nvSpPr>
          <p:cNvPr id="3" name="Subtitle 2"/>
          <p:cNvSpPr>
            <a:spLocks noGrp="1"/>
          </p:cNvSpPr>
          <p:nvPr>
            <p:ph type="subTitle" idx="1"/>
          </p:nvPr>
        </p:nvSpPr>
        <p:spPr>
          <a:xfrm>
            <a:off x="623888" y="4953000"/>
            <a:ext cx="8062912" cy="1143000"/>
          </a:xfrm>
        </p:spPr>
        <p:txBody>
          <a:bodyPr>
            <a:normAutofit/>
          </a:bodyPr>
          <a:lstStyle/>
          <a:p>
            <a:pPr algn="ctr"/>
            <a:r>
              <a:rPr lang="en-US" sz="5000" b="1" dirty="0" smtClean="0"/>
              <a:t>Ms. </a:t>
            </a:r>
            <a:r>
              <a:rPr lang="en-US" sz="5000" b="1" dirty="0" err="1" smtClean="0"/>
              <a:t>Judelyn</a:t>
            </a:r>
            <a:r>
              <a:rPr lang="en-US" sz="5000" b="1" dirty="0" smtClean="0"/>
              <a:t> F. </a:t>
            </a:r>
            <a:r>
              <a:rPr lang="en-US" sz="5000" b="1" dirty="0" err="1" smtClean="0"/>
              <a:t>Suyat</a:t>
            </a:r>
            <a:endParaRPr lang="en-US" sz="5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Wave Reflection 2.mp4">
            <a:hlinkClick r:id="" action="ppaction://media"/>
          </p:cNvPr>
          <p:cNvPicPr>
            <a:picLocks noGrp="1" noRot="1" noChangeAspect="1"/>
          </p:cNvPicPr>
          <p:nvPr>
            <p:ph idx="1"/>
            <a:videoFile r:link="rId1"/>
          </p:nvPr>
        </p:nvPicPr>
        <p:blipFill>
          <a:blip r:embed="rId3" cstate="print"/>
          <a:stretch>
            <a:fillRect/>
          </a:stretch>
        </p:blipFill>
        <p:spPr>
          <a:xfrm>
            <a:off x="990600" y="762000"/>
            <a:ext cx="7239000" cy="54292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cienceMan Digital Lesson - Waves - Law of Reflection.mp4">
            <a:hlinkClick r:id="" action="ppaction://media"/>
          </p:cNvPr>
          <p:cNvPicPr>
            <a:picLocks noGrp="1" noRot="1" noChangeAspect="1"/>
          </p:cNvPicPr>
          <p:nvPr>
            <p:ph idx="1"/>
            <a:videoFile r:link="rId1"/>
          </p:nvPr>
        </p:nvPicPr>
        <p:blipFill>
          <a:blip r:embed="rId3" cstate="print"/>
          <a:stretch>
            <a:fillRect/>
          </a:stretch>
        </p:blipFill>
        <p:spPr>
          <a:xfrm>
            <a:off x="1143000" y="838200"/>
            <a:ext cx="6858000" cy="51435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997608"/>
          </a:xfrm>
        </p:spPr>
        <p:txBody>
          <a:bodyPr>
            <a:noAutofit/>
          </a:bodyPr>
          <a:lstStyle/>
          <a:p>
            <a:r>
              <a:rPr lang="en-US" sz="4100" dirty="0" smtClean="0"/>
              <a:t>When the reflecting surface is stationary, wavelength and frequency are not affected by the reflection.</a:t>
            </a:r>
          </a:p>
          <a:p>
            <a:pPr>
              <a:buNone/>
            </a:pPr>
            <a:endParaRPr lang="en-US" sz="4100" dirty="0" smtClean="0"/>
          </a:p>
          <a:p>
            <a:r>
              <a:rPr lang="en-US" sz="4100" dirty="0" smtClean="0"/>
              <a:t>When the reflecting surface is in motion, there is a shift in frequency which also affects the wavelength.</a:t>
            </a:r>
            <a:endParaRPr lang="en-US" sz="41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09800"/>
            <a:ext cx="8229600" cy="2438400"/>
          </a:xfrm>
        </p:spPr>
        <p:txBody>
          <a:bodyPr>
            <a:normAutofit/>
          </a:bodyPr>
          <a:lstStyle/>
          <a:p>
            <a:pPr algn="ctr">
              <a:buNone/>
            </a:pPr>
            <a:r>
              <a:rPr lang="en-US" sz="4500" dirty="0" smtClean="0"/>
              <a:t>The shift in frequency is called </a:t>
            </a:r>
            <a:r>
              <a:rPr lang="en-US" sz="4500" dirty="0" smtClean="0">
                <a:solidFill>
                  <a:srgbClr val="FFC000"/>
                </a:solidFill>
              </a:rPr>
              <a:t>Doppler’s effect</a:t>
            </a:r>
            <a:endParaRPr lang="en-US" sz="4500" dirty="0">
              <a:solidFill>
                <a:srgbClr val="FFC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180306"/>
          </a:xfrm>
        </p:spPr>
        <p:txBody>
          <a:bodyPr>
            <a:normAutofit/>
          </a:bodyPr>
          <a:lstStyle/>
          <a:p>
            <a:r>
              <a:rPr lang="en-US" sz="5500" dirty="0" smtClean="0"/>
              <a:t>Refraction</a:t>
            </a:r>
            <a:endParaRPr lang="en-US" sz="5500" dirty="0"/>
          </a:p>
        </p:txBody>
      </p:sp>
      <p:sp>
        <p:nvSpPr>
          <p:cNvPr id="3" name="Content Placeholder 2"/>
          <p:cNvSpPr>
            <a:spLocks noGrp="1"/>
          </p:cNvSpPr>
          <p:nvPr>
            <p:ph idx="1"/>
          </p:nvPr>
        </p:nvSpPr>
        <p:spPr>
          <a:xfrm>
            <a:off x="457200" y="1622392"/>
            <a:ext cx="8229600" cy="4930808"/>
          </a:xfrm>
        </p:spPr>
        <p:txBody>
          <a:bodyPr>
            <a:normAutofit/>
          </a:bodyPr>
          <a:lstStyle/>
          <a:p>
            <a:pPr algn="ctr">
              <a:buNone/>
            </a:pPr>
            <a:r>
              <a:rPr lang="en-US" sz="4300" dirty="0" smtClean="0"/>
              <a:t>When a wave strikes a surface with a different material property, the wave may enter the material and continue its path . Upon doing so, its path is refracted on bent.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refraction.jpg"/>
          <p:cNvPicPr>
            <a:picLocks noGrp="1" noChangeAspect="1"/>
          </p:cNvPicPr>
          <p:nvPr>
            <p:ph idx="1"/>
          </p:nvPr>
        </p:nvPicPr>
        <p:blipFill>
          <a:blip r:embed="rId2" cstate="print"/>
          <a:stretch>
            <a:fillRect/>
          </a:stretch>
        </p:blipFill>
        <p:spPr>
          <a:xfrm>
            <a:off x="609600" y="609600"/>
            <a:ext cx="3733800" cy="4648200"/>
          </a:xfrm>
        </p:spPr>
      </p:pic>
      <p:pic>
        <p:nvPicPr>
          <p:cNvPr id="5" name="Picture 4" descr="refraction 2.jpg"/>
          <p:cNvPicPr>
            <a:picLocks noChangeAspect="1"/>
          </p:cNvPicPr>
          <p:nvPr/>
        </p:nvPicPr>
        <p:blipFill>
          <a:blip r:embed="rId3" cstate="print"/>
          <a:stretch>
            <a:fillRect/>
          </a:stretch>
        </p:blipFill>
        <p:spPr>
          <a:xfrm>
            <a:off x="5029200" y="1752600"/>
            <a:ext cx="3657600" cy="46482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997608"/>
          </a:xfrm>
        </p:spPr>
        <p:txBody>
          <a:bodyPr>
            <a:normAutofit/>
          </a:bodyPr>
          <a:lstStyle/>
          <a:p>
            <a:pPr algn="ctr">
              <a:buNone/>
            </a:pPr>
            <a:r>
              <a:rPr lang="en-US" sz="4400" dirty="0" smtClean="0"/>
              <a:t>The relationship between the angle of incidence and the angle of refraction can be expressed in the equation</a:t>
            </a:r>
          </a:p>
          <a:p>
            <a:pPr algn="ctr">
              <a:buNone/>
            </a:pPr>
            <a:endParaRPr lang="en-US" sz="4400" dirty="0" smtClean="0"/>
          </a:p>
          <a:p>
            <a:pPr algn="ctr">
              <a:buNone/>
            </a:pPr>
            <a:r>
              <a:rPr lang="en-US" sz="4400" dirty="0" smtClean="0"/>
              <a:t>n</a:t>
            </a:r>
            <a:r>
              <a:rPr lang="en-US" sz="4400" baseline="-25000" dirty="0" smtClean="0"/>
              <a:t>1</a:t>
            </a:r>
            <a:r>
              <a:rPr lang="en-US" sz="4400" dirty="0" smtClean="0"/>
              <a:t> sin</a:t>
            </a:r>
            <a:r>
              <a:rPr lang="el-GR" sz="4400" dirty="0" smtClean="0"/>
              <a:t>θ</a:t>
            </a:r>
            <a:r>
              <a:rPr lang="en-US" sz="4400" baseline="-25000" dirty="0" smtClean="0"/>
              <a:t>i</a:t>
            </a:r>
            <a:r>
              <a:rPr lang="en-US" sz="4400" dirty="0" smtClean="0"/>
              <a:t> = n</a:t>
            </a:r>
            <a:r>
              <a:rPr lang="en-US" sz="4400" baseline="-25000" dirty="0" smtClean="0"/>
              <a:t>2</a:t>
            </a:r>
            <a:r>
              <a:rPr lang="en-US" sz="4400" dirty="0" smtClean="0"/>
              <a:t> sin</a:t>
            </a:r>
            <a:r>
              <a:rPr lang="el-GR" sz="4400" dirty="0" smtClean="0"/>
              <a:t>θ</a:t>
            </a:r>
            <a:r>
              <a:rPr lang="en-US" sz="4400" baseline="-25000" dirty="0" smtClean="0"/>
              <a:t>R</a:t>
            </a:r>
          </a:p>
          <a:p>
            <a:pPr algn="ctr">
              <a:buNone/>
            </a:pPr>
            <a:endParaRPr lang="en-US" sz="4400" baseline="-25000" dirty="0" smtClean="0"/>
          </a:p>
          <a:p>
            <a:pPr algn="ctr">
              <a:buNone/>
            </a:pPr>
            <a:r>
              <a:rPr lang="en-US" sz="4400" dirty="0" smtClean="0"/>
              <a:t>n is the index of refraction</a:t>
            </a:r>
          </a:p>
          <a:p>
            <a:pPr algn="ctr">
              <a:buNone/>
            </a:pPr>
            <a:endParaRPr lang="en-US" sz="4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2168"/>
            <a:ext cx="8229600" cy="1399032"/>
          </a:xfrm>
        </p:spPr>
        <p:txBody>
          <a:bodyPr>
            <a:normAutofit/>
          </a:bodyPr>
          <a:lstStyle/>
          <a:p>
            <a:r>
              <a:rPr lang="en-US" sz="5500" dirty="0" smtClean="0"/>
              <a:t>Snell’s Law</a:t>
            </a:r>
            <a:endParaRPr lang="en-US" sz="5500" dirty="0"/>
          </a:p>
        </p:txBody>
      </p:sp>
      <p:sp>
        <p:nvSpPr>
          <p:cNvPr id="3" name="Content Placeholder 2"/>
          <p:cNvSpPr>
            <a:spLocks noGrp="1"/>
          </p:cNvSpPr>
          <p:nvPr>
            <p:ph idx="1"/>
          </p:nvPr>
        </p:nvSpPr>
        <p:spPr>
          <a:xfrm>
            <a:off x="457200" y="3102008"/>
            <a:ext cx="8229600" cy="2536792"/>
          </a:xfrm>
        </p:spPr>
        <p:txBody>
          <a:bodyPr>
            <a:normAutofit/>
          </a:bodyPr>
          <a:lstStyle/>
          <a:p>
            <a:pPr algn="ctr">
              <a:buNone/>
            </a:pPr>
            <a:r>
              <a:rPr lang="en-US" sz="4500" dirty="0" smtClean="0"/>
              <a:t>States that the angle of refraction varies with the index of refraction.</a:t>
            </a:r>
            <a:endParaRPr lang="en-US" sz="45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cienceMan Digital Lesson - Refraction - Snell's Law.mp4">
            <a:hlinkClick r:id="" action="ppaction://media"/>
          </p:cNvPr>
          <p:cNvPicPr>
            <a:picLocks noGrp="1" noRot="1" noChangeAspect="1"/>
          </p:cNvPicPr>
          <p:nvPr>
            <p:ph idx="1"/>
            <a:videoFile r:link="rId1"/>
          </p:nvPr>
        </p:nvPicPr>
        <p:blipFill>
          <a:blip r:embed="rId3" cstate="print"/>
          <a:stretch>
            <a:fillRect/>
          </a:stretch>
        </p:blipFill>
        <p:spPr>
          <a:xfrm>
            <a:off x="1143000" y="990600"/>
            <a:ext cx="6934200" cy="52006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3276600"/>
          </a:xfrm>
        </p:spPr>
        <p:txBody>
          <a:bodyPr>
            <a:normAutofit/>
          </a:bodyPr>
          <a:lstStyle/>
          <a:p>
            <a:pPr algn="ctr"/>
            <a:r>
              <a:rPr lang="en-US" sz="4500" dirty="0" smtClean="0"/>
              <a:t>A light in air hits a piece of diamond at an angle of 35.0</a:t>
            </a:r>
            <a:r>
              <a:rPr lang="en-US" sz="4500" baseline="30000" dirty="0" smtClean="0"/>
              <a:t>0</a:t>
            </a:r>
            <a:r>
              <a:rPr lang="en-US" sz="4500" dirty="0" smtClean="0"/>
              <a:t>. At what angle is the light beam refracted?</a:t>
            </a:r>
            <a:endParaRPr lang="en-US" sz="45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561306"/>
          </a:xfrm>
        </p:spPr>
        <p:txBody>
          <a:bodyPr>
            <a:noAutofit/>
          </a:bodyPr>
          <a:lstStyle/>
          <a:p>
            <a:pPr algn="ctr"/>
            <a:r>
              <a:rPr lang="en-US" sz="5000" dirty="0" smtClean="0"/>
              <a:t>Wave as an Energy Carrier</a:t>
            </a:r>
            <a:endParaRPr lang="en-US" sz="5000" dirty="0"/>
          </a:p>
        </p:txBody>
      </p:sp>
      <p:sp>
        <p:nvSpPr>
          <p:cNvPr id="3" name="Content Placeholder 2"/>
          <p:cNvSpPr>
            <a:spLocks noGrp="1"/>
          </p:cNvSpPr>
          <p:nvPr>
            <p:ph idx="1"/>
          </p:nvPr>
        </p:nvSpPr>
        <p:spPr>
          <a:xfrm>
            <a:off x="457200" y="3657600"/>
            <a:ext cx="8229600" cy="1317592"/>
          </a:xfrm>
        </p:spPr>
        <p:txBody>
          <a:bodyPr>
            <a:noAutofit/>
          </a:bodyPr>
          <a:lstStyle/>
          <a:p>
            <a:pPr algn="ctr"/>
            <a:r>
              <a:rPr lang="en-US" sz="4500" dirty="0" smtClean="0"/>
              <a:t>How is energy transmitted by waves?</a:t>
            </a:r>
            <a:endParaRPr lang="en-US" sz="45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500" dirty="0" smtClean="0"/>
              <a:t>Interference</a:t>
            </a:r>
            <a:endParaRPr lang="en-US" sz="5500" dirty="0"/>
          </a:p>
        </p:txBody>
      </p:sp>
      <p:sp>
        <p:nvSpPr>
          <p:cNvPr id="3" name="Content Placeholder 2"/>
          <p:cNvSpPr>
            <a:spLocks noGrp="1"/>
          </p:cNvSpPr>
          <p:nvPr>
            <p:ph idx="1"/>
          </p:nvPr>
        </p:nvSpPr>
        <p:spPr>
          <a:xfrm>
            <a:off x="381000" y="2873408"/>
            <a:ext cx="8229600" cy="3146392"/>
          </a:xfrm>
        </p:spPr>
        <p:txBody>
          <a:bodyPr>
            <a:normAutofit/>
          </a:bodyPr>
          <a:lstStyle/>
          <a:p>
            <a:pPr algn="ctr">
              <a:buNone/>
            </a:pPr>
            <a:r>
              <a:rPr lang="en-US" sz="4500" dirty="0" smtClean="0"/>
              <a:t>The </a:t>
            </a:r>
            <a:r>
              <a:rPr lang="en-US" sz="4500" dirty="0" smtClean="0"/>
              <a:t>phenomenon that occurs when two waves meet while traveling along the same medium.</a:t>
            </a:r>
            <a:endParaRPr lang="en-US" sz="45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90600"/>
            <a:ext cx="8229600" cy="5181600"/>
          </a:xfrm>
        </p:spPr>
        <p:txBody>
          <a:bodyPr>
            <a:normAutofit/>
          </a:bodyPr>
          <a:lstStyle/>
          <a:p>
            <a:pPr algn="ctr">
              <a:buNone/>
            </a:pPr>
            <a:r>
              <a:rPr lang="en-US" sz="4500" b="1" dirty="0" smtClean="0">
                <a:solidFill>
                  <a:schemeClr val="accent2">
                    <a:lumMod val="60000"/>
                    <a:lumOff val="40000"/>
                  </a:schemeClr>
                </a:solidFill>
              </a:rPr>
              <a:t>Constructive interference</a:t>
            </a:r>
            <a:r>
              <a:rPr lang="en-US" sz="4500" dirty="0" smtClean="0">
                <a:solidFill>
                  <a:schemeClr val="accent2">
                    <a:lumMod val="60000"/>
                    <a:lumOff val="40000"/>
                  </a:schemeClr>
                </a:solidFill>
              </a:rPr>
              <a:t> </a:t>
            </a:r>
            <a:r>
              <a:rPr lang="en-US" sz="4500" dirty="0" smtClean="0"/>
              <a:t>is a type of interference that occurs at any location along the medium where the two interfering waves have a displacement in the same </a:t>
            </a:r>
            <a:r>
              <a:rPr lang="en-US" sz="4500" dirty="0" smtClean="0"/>
              <a:t>direction.</a:t>
            </a:r>
            <a:endParaRPr lang="en-US" sz="45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867400"/>
          </a:xfrm>
        </p:spPr>
        <p:txBody>
          <a:bodyPr>
            <a:noAutofit/>
          </a:bodyPr>
          <a:lstStyle/>
          <a:p>
            <a:pPr algn="ctr">
              <a:buNone/>
            </a:pPr>
            <a:r>
              <a:rPr lang="en-US" sz="4500" dirty="0" smtClean="0"/>
              <a:t>Both </a:t>
            </a:r>
            <a:r>
              <a:rPr lang="en-US" sz="4500" dirty="0" smtClean="0"/>
              <a:t>waves have an upward displacement; consequently, the medium has an upward displacement that is greater than the displacement of the two interfering pulses</a:t>
            </a:r>
            <a:r>
              <a:rPr lang="en-US" sz="4500" dirty="0" smtClean="0"/>
              <a:t>.</a:t>
            </a:r>
            <a:endParaRPr lang="en-US" sz="45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31792"/>
            <a:ext cx="8229600" cy="5921408"/>
          </a:xfrm>
        </p:spPr>
        <p:txBody>
          <a:bodyPr>
            <a:noAutofit/>
          </a:bodyPr>
          <a:lstStyle/>
          <a:p>
            <a:pPr algn="ctr">
              <a:buNone/>
            </a:pPr>
            <a:r>
              <a:rPr lang="en-US" sz="4500" dirty="0" smtClean="0"/>
              <a:t>Constructive interference is observed at any location where the two interfering waves are displaced upward. But it is also observed when both interfering waves are displaced </a:t>
            </a:r>
            <a:r>
              <a:rPr lang="en-US" sz="4500" dirty="0" smtClean="0"/>
              <a:t>downward.</a:t>
            </a:r>
            <a:endParaRPr lang="en-US" sz="45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990600" y="3657600"/>
            <a:ext cx="7391400" cy="28194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990600" y="381000"/>
            <a:ext cx="7467601" cy="28194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410200"/>
          </a:xfrm>
        </p:spPr>
        <p:txBody>
          <a:bodyPr>
            <a:normAutofit/>
          </a:bodyPr>
          <a:lstStyle/>
          <a:p>
            <a:pPr algn="ctr">
              <a:buNone/>
            </a:pPr>
            <a:r>
              <a:rPr lang="en-US" sz="4500" b="1" dirty="0" smtClean="0">
                <a:solidFill>
                  <a:schemeClr val="accent2">
                    <a:lumMod val="60000"/>
                    <a:lumOff val="40000"/>
                  </a:schemeClr>
                </a:solidFill>
              </a:rPr>
              <a:t>Destructive interference</a:t>
            </a:r>
            <a:r>
              <a:rPr lang="en-US" sz="4500" dirty="0" smtClean="0">
                <a:solidFill>
                  <a:schemeClr val="accent2">
                    <a:lumMod val="60000"/>
                    <a:lumOff val="40000"/>
                  </a:schemeClr>
                </a:solidFill>
              </a:rPr>
              <a:t> </a:t>
            </a:r>
            <a:r>
              <a:rPr lang="en-US" sz="4500" dirty="0" smtClean="0"/>
              <a:t>is a type of interference that occurs at any location along the medium where the two interfering waves have a displacement in the opposite </a:t>
            </a:r>
            <a:r>
              <a:rPr lang="en-US" sz="4500" dirty="0" smtClean="0"/>
              <a:t>direction.</a:t>
            </a:r>
            <a:endParaRPr lang="en-US" sz="45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248400"/>
          </a:xfrm>
        </p:spPr>
        <p:txBody>
          <a:bodyPr>
            <a:noAutofit/>
          </a:bodyPr>
          <a:lstStyle/>
          <a:p>
            <a:pPr algn="ctr">
              <a:buNone/>
            </a:pPr>
            <a:r>
              <a:rPr lang="en-US" sz="4500" dirty="0" smtClean="0"/>
              <a:t>The result is that the two pulses completely destroy each other when they are completely overlapped. At the instant of complete overlap, there is no resulting displacement of the particles of the </a:t>
            </a:r>
            <a:r>
              <a:rPr lang="en-US" sz="4500" dirty="0" smtClean="0"/>
              <a:t>medium.</a:t>
            </a:r>
            <a:endParaRPr lang="en-US" sz="45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1371600" y="609600"/>
            <a:ext cx="6553200" cy="2895600"/>
          </a:xfrm>
          <a:prstGeom prst="rect">
            <a:avLst/>
          </a:prstGeom>
          <a:noFill/>
          <a:ln w="9525">
            <a:noFill/>
            <a:miter lim="800000"/>
            <a:headEnd/>
            <a:tailEnd/>
          </a:ln>
        </p:spPr>
      </p:pic>
      <p:pic>
        <p:nvPicPr>
          <p:cNvPr id="2052" name="Picture 4" descr="http://www.physicsclassroom.com/class/waves/u10l3c4.gif"/>
          <p:cNvPicPr>
            <a:picLocks noChangeAspect="1" noChangeArrowheads="1"/>
          </p:cNvPicPr>
          <p:nvPr/>
        </p:nvPicPr>
        <p:blipFill>
          <a:blip r:embed="rId3" cstate="print"/>
          <a:srcRect/>
          <a:stretch>
            <a:fillRect/>
          </a:stretch>
        </p:blipFill>
        <p:spPr bwMode="auto">
          <a:xfrm>
            <a:off x="1371600" y="3962400"/>
            <a:ext cx="6553200" cy="251460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295400"/>
          </a:xfrm>
        </p:spPr>
        <p:txBody>
          <a:bodyPr>
            <a:normAutofit/>
          </a:bodyPr>
          <a:lstStyle/>
          <a:p>
            <a:r>
              <a:rPr lang="en-US" sz="5500" dirty="0" smtClean="0"/>
              <a:t>Superposition Principle</a:t>
            </a:r>
            <a:endParaRPr lang="en-US" sz="5500" dirty="0"/>
          </a:p>
        </p:txBody>
      </p:sp>
      <p:sp>
        <p:nvSpPr>
          <p:cNvPr id="3" name="Content Placeholder 2"/>
          <p:cNvSpPr>
            <a:spLocks noGrp="1"/>
          </p:cNvSpPr>
          <p:nvPr>
            <p:ph idx="1"/>
          </p:nvPr>
        </p:nvSpPr>
        <p:spPr>
          <a:xfrm>
            <a:off x="457200" y="1371600"/>
            <a:ext cx="8229600" cy="5257800"/>
          </a:xfrm>
        </p:spPr>
        <p:txBody>
          <a:bodyPr>
            <a:noAutofit/>
          </a:bodyPr>
          <a:lstStyle/>
          <a:p>
            <a:pPr algn="ctr">
              <a:buNone/>
            </a:pPr>
            <a:r>
              <a:rPr lang="en-US" sz="4200" dirty="0" smtClean="0"/>
              <a:t>It states that when </a:t>
            </a:r>
            <a:r>
              <a:rPr lang="en-US" sz="4200" dirty="0" smtClean="0"/>
              <a:t>two waves interfere, the resulting displacement of the medium at any location is the algebraic sum of the displacements of the individual waves at that same location.</a:t>
            </a:r>
            <a:endParaRPr lang="en-US" sz="42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2808"/>
            <a:ext cx="8229600" cy="3298792"/>
          </a:xfrm>
        </p:spPr>
        <p:txBody>
          <a:bodyPr>
            <a:normAutofit/>
          </a:bodyPr>
          <a:lstStyle/>
          <a:p>
            <a:pPr algn="ctr">
              <a:buNone/>
            </a:pPr>
            <a:r>
              <a:rPr lang="en-US" sz="4500" dirty="0" smtClean="0"/>
              <a:t>The combination of out phase sound waves will only result to a phenomenon called </a:t>
            </a:r>
            <a:r>
              <a:rPr lang="en-US" sz="4500" b="1" i="1" dirty="0" smtClean="0">
                <a:solidFill>
                  <a:schemeClr val="accent2">
                    <a:lumMod val="60000"/>
                    <a:lumOff val="40000"/>
                  </a:schemeClr>
                </a:solidFill>
              </a:rPr>
              <a:t>noise</a:t>
            </a:r>
            <a:r>
              <a:rPr lang="en-US" sz="4500" dirty="0" smtClean="0"/>
              <a:t>.</a:t>
            </a:r>
            <a:endParaRPr lang="en-US" sz="45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500" b="1" dirty="0" smtClean="0"/>
              <a:t>Law of Reflection</a:t>
            </a:r>
            <a:endParaRPr lang="en-US" sz="5500" b="1" dirty="0"/>
          </a:p>
        </p:txBody>
      </p:sp>
      <p:sp>
        <p:nvSpPr>
          <p:cNvPr id="3" name="Content Placeholder 2"/>
          <p:cNvSpPr>
            <a:spLocks noGrp="1"/>
          </p:cNvSpPr>
          <p:nvPr>
            <p:ph idx="1"/>
          </p:nvPr>
        </p:nvSpPr>
        <p:spPr>
          <a:xfrm>
            <a:off x="457200" y="2949608"/>
            <a:ext cx="8229600" cy="2993992"/>
          </a:xfrm>
        </p:spPr>
        <p:txBody>
          <a:bodyPr>
            <a:normAutofit/>
          </a:bodyPr>
          <a:lstStyle/>
          <a:p>
            <a:r>
              <a:rPr lang="en-US" sz="5000" dirty="0" smtClean="0"/>
              <a:t>What is an echo?</a:t>
            </a:r>
          </a:p>
          <a:p>
            <a:pPr>
              <a:buNone/>
            </a:pPr>
            <a:endParaRPr lang="en-US" sz="5000" dirty="0" smtClean="0"/>
          </a:p>
          <a:p>
            <a:r>
              <a:rPr lang="en-US" sz="5000" dirty="0" smtClean="0"/>
              <a:t>How is it produced?</a:t>
            </a:r>
            <a:endParaRPr lang="en-US" sz="5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3294"/>
            <a:ext cx="8229600" cy="1256506"/>
          </a:xfrm>
        </p:spPr>
        <p:txBody>
          <a:bodyPr>
            <a:normAutofit/>
          </a:bodyPr>
          <a:lstStyle/>
          <a:p>
            <a:r>
              <a:rPr lang="en-US" sz="5500" b="1" dirty="0" smtClean="0"/>
              <a:t>Diffraction</a:t>
            </a:r>
            <a:endParaRPr lang="en-US" sz="5500" b="1" dirty="0"/>
          </a:p>
        </p:txBody>
      </p:sp>
      <p:sp>
        <p:nvSpPr>
          <p:cNvPr id="3" name="Content Placeholder 2"/>
          <p:cNvSpPr>
            <a:spLocks noGrp="1"/>
          </p:cNvSpPr>
          <p:nvPr>
            <p:ph idx="1"/>
          </p:nvPr>
        </p:nvSpPr>
        <p:spPr>
          <a:xfrm>
            <a:off x="457200" y="3581400"/>
            <a:ext cx="8229600" cy="1905000"/>
          </a:xfrm>
        </p:spPr>
        <p:txBody>
          <a:bodyPr>
            <a:noAutofit/>
          </a:bodyPr>
          <a:lstStyle/>
          <a:p>
            <a:pPr algn="ctr">
              <a:buNone/>
            </a:pPr>
            <a:r>
              <a:rPr lang="en-US" sz="4500" dirty="0" smtClean="0"/>
              <a:t>Is the bending of a wave around an obstacle.</a:t>
            </a:r>
            <a:endParaRPr lang="en-US" sz="45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685800"/>
            <a:ext cx="8229600" cy="5769008"/>
          </a:xfrm>
        </p:spPr>
        <p:txBody>
          <a:bodyPr>
            <a:noAutofit/>
          </a:bodyPr>
          <a:lstStyle/>
          <a:p>
            <a:pPr algn="ctr">
              <a:buNone/>
            </a:pPr>
            <a:r>
              <a:rPr lang="en-US" sz="4500" dirty="0" smtClean="0"/>
              <a:t>It involves </a:t>
            </a:r>
            <a:r>
              <a:rPr lang="en-US" sz="4500" dirty="0" smtClean="0"/>
              <a:t>a change in direction of waves as they pass through an opening or around a barrier in their path. Water waves have the ability to travel around corners, around obstacles and through </a:t>
            </a:r>
            <a:r>
              <a:rPr lang="en-US" sz="4500" dirty="0" smtClean="0"/>
              <a:t>openings.</a:t>
            </a:r>
            <a:endParaRPr lang="en-US" sz="45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67494"/>
            <a:ext cx="8229600" cy="1399032"/>
          </a:xfrm>
        </p:spPr>
        <p:txBody>
          <a:bodyPr>
            <a:normAutofit/>
          </a:bodyPr>
          <a:lstStyle/>
          <a:p>
            <a:pPr algn="ctr"/>
            <a:r>
              <a:rPr lang="en-US" sz="5500" dirty="0" smtClean="0"/>
              <a:t>Standing Waves</a:t>
            </a:r>
            <a:endParaRPr lang="en-US" sz="5500" dirty="0"/>
          </a:p>
        </p:txBody>
      </p:sp>
      <p:sp>
        <p:nvSpPr>
          <p:cNvPr id="3" name="Content Placeholder 2"/>
          <p:cNvSpPr>
            <a:spLocks noGrp="1"/>
          </p:cNvSpPr>
          <p:nvPr>
            <p:ph idx="1"/>
          </p:nvPr>
        </p:nvSpPr>
        <p:spPr>
          <a:xfrm>
            <a:off x="457200" y="1600200"/>
            <a:ext cx="8229600" cy="4953000"/>
          </a:xfrm>
        </p:spPr>
        <p:txBody>
          <a:bodyPr>
            <a:noAutofit/>
          </a:bodyPr>
          <a:lstStyle/>
          <a:p>
            <a:pPr algn="ctr"/>
            <a:r>
              <a:rPr lang="en-US" sz="4500" dirty="0" smtClean="0"/>
              <a:t>Result of interference between two waves of same frequency and amplitude, travelling along the same line with the same speed but opposite directions.</a:t>
            </a:r>
            <a:endParaRPr lang="en-US" sz="45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94"/>
            <a:ext cx="8229600" cy="1180306"/>
          </a:xfrm>
        </p:spPr>
        <p:txBody>
          <a:bodyPr>
            <a:normAutofit/>
          </a:bodyPr>
          <a:lstStyle/>
          <a:p>
            <a:r>
              <a:rPr lang="en-US" sz="5500" b="1" dirty="0" smtClean="0"/>
              <a:t>Nodes</a:t>
            </a:r>
            <a:endParaRPr lang="en-US" sz="5500" b="1" dirty="0"/>
          </a:p>
        </p:txBody>
      </p:sp>
      <p:sp>
        <p:nvSpPr>
          <p:cNvPr id="3" name="Content Placeholder 2"/>
          <p:cNvSpPr>
            <a:spLocks noGrp="1"/>
          </p:cNvSpPr>
          <p:nvPr>
            <p:ph idx="1"/>
          </p:nvPr>
        </p:nvSpPr>
        <p:spPr>
          <a:xfrm>
            <a:off x="457200" y="2873408"/>
            <a:ext cx="8229600" cy="2612992"/>
          </a:xfrm>
        </p:spPr>
        <p:txBody>
          <a:bodyPr>
            <a:normAutofit/>
          </a:bodyPr>
          <a:lstStyle/>
          <a:p>
            <a:pPr algn="ctr"/>
            <a:r>
              <a:rPr lang="en-US" sz="4500" dirty="0" smtClean="0"/>
              <a:t>The points at which the incoming wave crests and reflected troughs meet.</a:t>
            </a:r>
            <a:endParaRPr lang="en-US" sz="45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267200"/>
          </a:xfrm>
        </p:spPr>
        <p:txBody>
          <a:bodyPr>
            <a:normAutofit/>
          </a:bodyPr>
          <a:lstStyle/>
          <a:p>
            <a:r>
              <a:rPr lang="en-US" sz="4500" dirty="0" smtClean="0"/>
              <a:t>The wave motion consists simply of the vibrations of the points between nodes. These vibrating points are called </a:t>
            </a:r>
            <a:r>
              <a:rPr lang="en-US" sz="4500" i="1" dirty="0" smtClean="0">
                <a:solidFill>
                  <a:schemeClr val="accent2">
                    <a:lumMod val="60000"/>
                    <a:lumOff val="40000"/>
                  </a:schemeClr>
                </a:solidFill>
              </a:rPr>
              <a:t>antinodes</a:t>
            </a:r>
            <a:r>
              <a:rPr lang="en-US" sz="4500" dirty="0" smtClean="0"/>
              <a:t>.</a:t>
            </a:r>
            <a:endParaRPr lang="en-US" sz="45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09600"/>
            <a:ext cx="8229600" cy="5562600"/>
          </a:xfrm>
        </p:spPr>
        <p:txBody>
          <a:bodyPr>
            <a:noAutofit/>
          </a:bodyPr>
          <a:lstStyle/>
          <a:p>
            <a:pPr algn="ctr">
              <a:buNone/>
            </a:pPr>
            <a:r>
              <a:rPr lang="en-US" sz="5000" dirty="0" smtClean="0"/>
              <a:t>When a wave travels through a medium, part of it may be transmitted and the rest reflected as it reaches the boundary of the medium as illustrated in figure 12-10.</a:t>
            </a:r>
            <a:endParaRPr lang="en-US" sz="5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4876800"/>
          </a:xfrm>
        </p:spPr>
        <p:txBody>
          <a:bodyPr>
            <a:normAutofit/>
          </a:bodyPr>
          <a:lstStyle/>
          <a:p>
            <a:pPr algn="ctr">
              <a:buNone/>
            </a:pPr>
            <a:r>
              <a:rPr lang="en-US" sz="5000" dirty="0" smtClean="0"/>
              <a:t>When you shout in a mountainous place, you will hear exactly the same voice shouting the same words after a few seconds.</a:t>
            </a:r>
            <a:endParaRPr lang="en-US" sz="5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3810000"/>
          </a:xfrm>
        </p:spPr>
        <p:txBody>
          <a:bodyPr>
            <a:normAutofit/>
          </a:bodyPr>
          <a:lstStyle/>
          <a:p>
            <a:pPr algn="ctr">
              <a:buNone/>
            </a:pPr>
            <a:r>
              <a:rPr lang="en-US" sz="5000" dirty="0" smtClean="0"/>
              <a:t>Some of the sound waves produced are reflected. The reflected sound wave is called an </a:t>
            </a:r>
            <a:r>
              <a:rPr lang="en-US" sz="5000" i="1" dirty="0" smtClean="0"/>
              <a:t>echo</a:t>
            </a:r>
            <a:r>
              <a:rPr lang="en-US" sz="5000" dirty="0" smtClean="0"/>
              <a:t>.</a:t>
            </a:r>
            <a:endParaRPr lang="en-US" sz="5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000" dirty="0" smtClean="0"/>
              <a:t>Refer to figure 12-11</a:t>
            </a:r>
            <a:endParaRPr lang="en-US" sz="5000" dirty="0"/>
          </a:p>
        </p:txBody>
      </p:sp>
      <p:sp>
        <p:nvSpPr>
          <p:cNvPr id="3" name="Content Placeholder 2"/>
          <p:cNvSpPr>
            <a:spLocks noGrp="1"/>
          </p:cNvSpPr>
          <p:nvPr>
            <p:ph idx="1"/>
          </p:nvPr>
        </p:nvSpPr>
        <p:spPr>
          <a:xfrm>
            <a:off x="457200" y="1752600"/>
            <a:ext cx="8229600" cy="4800600"/>
          </a:xfrm>
        </p:spPr>
        <p:txBody>
          <a:bodyPr>
            <a:noAutofit/>
          </a:bodyPr>
          <a:lstStyle/>
          <a:p>
            <a:r>
              <a:rPr lang="en-US" sz="4200" dirty="0" smtClean="0"/>
              <a:t>Wave fronts – parallel lines representing the wave crests.</a:t>
            </a:r>
          </a:p>
          <a:p>
            <a:pPr>
              <a:buNone/>
            </a:pPr>
            <a:endParaRPr lang="en-US" sz="4200" dirty="0" smtClean="0"/>
          </a:p>
          <a:p>
            <a:r>
              <a:rPr lang="en-US" sz="4200" dirty="0" smtClean="0"/>
              <a:t>Ray – a straight line drawn in the direction of the wave motion perpendicular to the wave fronts.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997608"/>
          </a:xfrm>
        </p:spPr>
        <p:txBody>
          <a:bodyPr>
            <a:normAutofit/>
          </a:bodyPr>
          <a:lstStyle/>
          <a:p>
            <a:r>
              <a:rPr lang="en-US" sz="4300" dirty="0" smtClean="0"/>
              <a:t>Angle of incidence – </a:t>
            </a:r>
            <a:r>
              <a:rPr lang="el-GR" sz="4300" dirty="0" smtClean="0"/>
              <a:t>θ</a:t>
            </a:r>
            <a:r>
              <a:rPr lang="en-US" sz="4300" baseline="-25000" dirty="0" smtClean="0"/>
              <a:t>i</a:t>
            </a:r>
            <a:r>
              <a:rPr lang="en-US" sz="4300" dirty="0" smtClean="0"/>
              <a:t> – the angle formed by an incoming wave front with the reflecting surface</a:t>
            </a:r>
          </a:p>
          <a:p>
            <a:pPr>
              <a:buNone/>
            </a:pPr>
            <a:endParaRPr lang="en-US" sz="4300" dirty="0" smtClean="0"/>
          </a:p>
          <a:p>
            <a:r>
              <a:rPr lang="en-US" sz="4300" dirty="0" smtClean="0"/>
              <a:t>Angle of reflection – </a:t>
            </a:r>
            <a:r>
              <a:rPr lang="el-GR" sz="4300" dirty="0" smtClean="0"/>
              <a:t>θ</a:t>
            </a:r>
            <a:r>
              <a:rPr lang="en-US" sz="4300" baseline="-25000" dirty="0" smtClean="0"/>
              <a:t>r</a:t>
            </a:r>
            <a:r>
              <a:rPr lang="en-US" sz="4300" dirty="0" smtClean="0"/>
              <a:t> – the angle formed by the reflected wave front</a:t>
            </a:r>
            <a:endParaRPr lang="en-US" sz="43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000" dirty="0" smtClean="0"/>
              <a:t>Law of Reflection</a:t>
            </a:r>
            <a:endParaRPr lang="en-US" sz="5000" dirty="0"/>
          </a:p>
        </p:txBody>
      </p:sp>
      <p:sp>
        <p:nvSpPr>
          <p:cNvPr id="3" name="Content Placeholder 2"/>
          <p:cNvSpPr>
            <a:spLocks noGrp="1"/>
          </p:cNvSpPr>
          <p:nvPr>
            <p:ph idx="1"/>
          </p:nvPr>
        </p:nvSpPr>
        <p:spPr>
          <a:xfrm>
            <a:off x="457200" y="1828800"/>
            <a:ext cx="8229600" cy="4975192"/>
          </a:xfrm>
        </p:spPr>
        <p:txBody>
          <a:bodyPr>
            <a:noAutofit/>
          </a:bodyPr>
          <a:lstStyle/>
          <a:p>
            <a:pPr algn="ctr">
              <a:buNone/>
            </a:pPr>
            <a:r>
              <a:rPr lang="en-US" sz="4200" dirty="0" smtClean="0"/>
              <a:t>States that waves are reflected from the boundary of the medium at the same angle at which they approach it.</a:t>
            </a:r>
          </a:p>
          <a:p>
            <a:pPr algn="ctr">
              <a:buNone/>
            </a:pPr>
            <a:endParaRPr lang="en-US" sz="4200" dirty="0" smtClean="0"/>
          </a:p>
          <a:p>
            <a:pPr algn="ctr">
              <a:buNone/>
            </a:pPr>
            <a:r>
              <a:rPr lang="el-GR" sz="4200" dirty="0" smtClean="0"/>
              <a:t>Θ</a:t>
            </a:r>
            <a:r>
              <a:rPr lang="en-US" sz="4200" baseline="-25000" dirty="0" smtClean="0"/>
              <a:t>i </a:t>
            </a:r>
            <a:r>
              <a:rPr lang="en-US" sz="4200" dirty="0" smtClean="0"/>
              <a:t>=</a:t>
            </a:r>
            <a:r>
              <a:rPr lang="en-US" sz="4200" baseline="-25000" dirty="0" smtClean="0"/>
              <a:t> </a:t>
            </a:r>
            <a:r>
              <a:rPr lang="el-GR" sz="4200" dirty="0" smtClean="0"/>
              <a:t>Θ </a:t>
            </a:r>
            <a:r>
              <a:rPr lang="en-US" sz="4200" baseline="-25000" dirty="0" smtClean="0"/>
              <a:t>r </a:t>
            </a:r>
            <a:endParaRPr lang="en-US" sz="42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268</TotalTime>
  <Words>680</Words>
  <Application>Microsoft Office PowerPoint</Application>
  <PresentationFormat>On-screen Show (4:3)</PresentationFormat>
  <Paragraphs>54</Paragraphs>
  <Slides>34</Slides>
  <Notes>0</Notes>
  <HiddenSlides>0</HiddenSlides>
  <MMClips>3</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Verve</vt:lpstr>
      <vt:lpstr>Waves</vt:lpstr>
      <vt:lpstr>Wave as an Energy Carrier</vt:lpstr>
      <vt:lpstr>Law of Reflection</vt:lpstr>
      <vt:lpstr>Slide 4</vt:lpstr>
      <vt:lpstr>Slide 5</vt:lpstr>
      <vt:lpstr>Slide 6</vt:lpstr>
      <vt:lpstr>Refer to figure 12-11</vt:lpstr>
      <vt:lpstr>Slide 8</vt:lpstr>
      <vt:lpstr>Law of Reflection</vt:lpstr>
      <vt:lpstr>Slide 10</vt:lpstr>
      <vt:lpstr>Slide 11</vt:lpstr>
      <vt:lpstr>Slide 12</vt:lpstr>
      <vt:lpstr>Slide 13</vt:lpstr>
      <vt:lpstr>Refraction</vt:lpstr>
      <vt:lpstr>Slide 15</vt:lpstr>
      <vt:lpstr>Slide 16</vt:lpstr>
      <vt:lpstr>Snell’s Law</vt:lpstr>
      <vt:lpstr>Slide 18</vt:lpstr>
      <vt:lpstr>Slide 19</vt:lpstr>
      <vt:lpstr>Interference</vt:lpstr>
      <vt:lpstr>Slide 21</vt:lpstr>
      <vt:lpstr>Slide 22</vt:lpstr>
      <vt:lpstr>Slide 23</vt:lpstr>
      <vt:lpstr>Slide 24</vt:lpstr>
      <vt:lpstr>Slide 25</vt:lpstr>
      <vt:lpstr>Slide 26</vt:lpstr>
      <vt:lpstr>Slide 27</vt:lpstr>
      <vt:lpstr>Superposition Principle</vt:lpstr>
      <vt:lpstr>Slide 29</vt:lpstr>
      <vt:lpstr>Diffraction</vt:lpstr>
      <vt:lpstr>Slide 31</vt:lpstr>
      <vt:lpstr>Standing Waves</vt:lpstr>
      <vt:lpstr>Nodes</vt:lpstr>
      <vt:lpstr>Slide 34</vt:lpstr>
    </vt:vector>
  </TitlesOfParts>
  <Company>Deftones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Waves</dc:title>
  <dc:creator>user</dc:creator>
  <cp:lastModifiedBy>user</cp:lastModifiedBy>
  <cp:revision>18</cp:revision>
  <dcterms:created xsi:type="dcterms:W3CDTF">2012-01-11T12:36:27Z</dcterms:created>
  <dcterms:modified xsi:type="dcterms:W3CDTF">2012-01-12T05:01:22Z</dcterms:modified>
</cp:coreProperties>
</file>