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58" r:id="rId4"/>
    <p:sldId id="260" r:id="rId5"/>
    <p:sldId id="261"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538005-278F-4F39-A768-2C6A0D99F7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920A751-38A5-4FF7-B42F-239DB76CF3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AAA3F9D-D554-405A-88C2-3BC444FE33B1}"/>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5" name="Footer Placeholder 4">
            <a:extLst>
              <a:ext uri="{FF2B5EF4-FFF2-40B4-BE49-F238E27FC236}">
                <a16:creationId xmlns:a16="http://schemas.microsoft.com/office/drawing/2014/main" id="{8ADF7742-F574-456E-AEBF-390F2CC324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CB38E1-941B-41F4-8CC4-2DFF2157CDEA}"/>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1219011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756FA5-D279-4468-B43D-3F3D2F60BB8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B21DBEB-864F-4527-B084-2EEBC784DCE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CEE72A-A404-4631-872B-24429342AF28}"/>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5" name="Footer Placeholder 4">
            <a:extLst>
              <a:ext uri="{FF2B5EF4-FFF2-40B4-BE49-F238E27FC236}">
                <a16:creationId xmlns:a16="http://schemas.microsoft.com/office/drawing/2014/main" id="{E4E640C2-D9E4-472F-8E43-8802FB8612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87D286-23C8-42C6-8387-D3F04FC38078}"/>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33660181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609553-91AE-4957-985C-0355FC6587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9C5E3DA-82D2-43A6-9014-9B56738835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BD0363-470D-478F-9AA1-A3F2591525C2}"/>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5" name="Footer Placeholder 4">
            <a:extLst>
              <a:ext uri="{FF2B5EF4-FFF2-40B4-BE49-F238E27FC236}">
                <a16:creationId xmlns:a16="http://schemas.microsoft.com/office/drawing/2014/main" id="{C1132325-673E-4774-B52D-9DA473FDC0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33E1FC-E034-4786-BEF8-8CD03B74C092}"/>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889327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89C66-69AD-4114-914E-20C414F203E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02966D-E9B2-499A-B17C-1516B5411ED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C9BCA0-CA7D-4DDD-A6D2-1EC8BB261EE0}"/>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5" name="Footer Placeholder 4">
            <a:extLst>
              <a:ext uri="{FF2B5EF4-FFF2-40B4-BE49-F238E27FC236}">
                <a16:creationId xmlns:a16="http://schemas.microsoft.com/office/drawing/2014/main" id="{1363D808-D6D3-4AD0-8E69-4157E19A20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09BD0D-D4DE-46B0-AB54-8828FB18E392}"/>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1079607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9945A-1DE9-4A0D-A917-EBEC5ADD84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4926279-7A57-42F8-91BF-CE4188EE950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A35BED-1869-4E36-B30A-A5788490A6AD}"/>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5" name="Footer Placeholder 4">
            <a:extLst>
              <a:ext uri="{FF2B5EF4-FFF2-40B4-BE49-F238E27FC236}">
                <a16:creationId xmlns:a16="http://schemas.microsoft.com/office/drawing/2014/main" id="{0AA5599A-3EDA-4FB2-8B11-79353CBF07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77F8D3-160D-47CA-9C44-2CCF4D5B62D7}"/>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2333445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40494-1213-494E-B97E-A3B2F43978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A98FE6-CB3E-4E89-A132-F0FA036311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62B6EB-1041-4B81-A9FA-B944773194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3763ABE-FA41-41D4-9742-77174E57FC77}"/>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6" name="Footer Placeholder 5">
            <a:extLst>
              <a:ext uri="{FF2B5EF4-FFF2-40B4-BE49-F238E27FC236}">
                <a16:creationId xmlns:a16="http://schemas.microsoft.com/office/drawing/2014/main" id="{3EEBEDD1-0B70-4792-83D9-F5BF33463DA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06087F-44A9-4E71-9B30-90E5BF6AA75E}"/>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1678228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5F503-4DA4-46B7-99EA-A9B10FF1D54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C519D4F-D567-4819-AF84-05D44BA42A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835EDD-1B21-4CB2-9153-5CC069B6D2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37C8B2B-104A-4928-B185-F18B81D59A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76DDB2-8FF6-4411-9209-25ABBB499A5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78E7CAC-3FAE-49AD-9E99-83C6E03F48E3}"/>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8" name="Footer Placeholder 7">
            <a:extLst>
              <a:ext uri="{FF2B5EF4-FFF2-40B4-BE49-F238E27FC236}">
                <a16:creationId xmlns:a16="http://schemas.microsoft.com/office/drawing/2014/main" id="{8DABAFF4-2836-495E-9776-EC139D3AE8A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4854BAC-C937-4F41-96BA-0883EBA7234A}"/>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3098636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9B312F-98C8-44BF-89E9-62D9821521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1126F5A-2A4C-48DC-ADA0-674F9DBAD877}"/>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4" name="Footer Placeholder 3">
            <a:extLst>
              <a:ext uri="{FF2B5EF4-FFF2-40B4-BE49-F238E27FC236}">
                <a16:creationId xmlns:a16="http://schemas.microsoft.com/office/drawing/2014/main" id="{B4CC1736-6A56-488B-AD5D-58918A0057C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80C3C4-CE68-4EAF-9C51-E78BD19B104C}"/>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2951202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C079DC-AF1D-4FD2-8EF6-A644AF0612CC}"/>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3" name="Footer Placeholder 2">
            <a:extLst>
              <a:ext uri="{FF2B5EF4-FFF2-40B4-BE49-F238E27FC236}">
                <a16:creationId xmlns:a16="http://schemas.microsoft.com/office/drawing/2014/main" id="{7468C1E9-9FCA-453C-97AB-90377C3CC80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A5DC6A-13AF-474D-AEB6-1AA1C56972C8}"/>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438784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BBA36B-7B0F-4029-BDF6-1137D5CC3A5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538B3C5-BCBB-4A29-8FDD-793DB625A81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E460B5-6298-4C0B-9B32-E8A87BB44F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2DFC5D-C2CB-4AAC-A3DE-A5145741B643}"/>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6" name="Footer Placeholder 5">
            <a:extLst>
              <a:ext uri="{FF2B5EF4-FFF2-40B4-BE49-F238E27FC236}">
                <a16:creationId xmlns:a16="http://schemas.microsoft.com/office/drawing/2014/main" id="{556675A9-41C6-4C9C-970B-42153716EB4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30F68E-A36C-4C5D-832B-508687262086}"/>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2928490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EF92B-698D-49D3-B565-713AB3D760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736E2D9-A233-4FBA-A880-E879D97D62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870A2F0-8125-4F3C-845A-34D7EFB5EB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A46F828-6CA3-40B1-8BE6-B69644E1B560}"/>
              </a:ext>
            </a:extLst>
          </p:cNvPr>
          <p:cNvSpPr>
            <a:spLocks noGrp="1"/>
          </p:cNvSpPr>
          <p:nvPr>
            <p:ph type="dt" sz="half" idx="10"/>
          </p:nvPr>
        </p:nvSpPr>
        <p:spPr/>
        <p:txBody>
          <a:bodyPr/>
          <a:lstStyle/>
          <a:p>
            <a:fld id="{187CA348-C599-46E4-9388-6A7576AD74F9}" type="datetimeFigureOut">
              <a:rPr lang="en-US" smtClean="0"/>
              <a:t>7/8/2020</a:t>
            </a:fld>
            <a:endParaRPr lang="en-US"/>
          </a:p>
        </p:txBody>
      </p:sp>
      <p:sp>
        <p:nvSpPr>
          <p:cNvPr id="6" name="Footer Placeholder 5">
            <a:extLst>
              <a:ext uri="{FF2B5EF4-FFF2-40B4-BE49-F238E27FC236}">
                <a16:creationId xmlns:a16="http://schemas.microsoft.com/office/drawing/2014/main" id="{EE3CE912-D28A-4326-AEFF-F01D83D29E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4B52722-7214-4850-B53D-B37C15D72FB9}"/>
              </a:ext>
            </a:extLst>
          </p:cNvPr>
          <p:cNvSpPr>
            <a:spLocks noGrp="1"/>
          </p:cNvSpPr>
          <p:nvPr>
            <p:ph type="sldNum" sz="quarter" idx="12"/>
          </p:nvPr>
        </p:nvSpPr>
        <p:spPr/>
        <p:txBody>
          <a:bodyPr/>
          <a:lstStyle/>
          <a:p>
            <a:fld id="{61ACDF31-AE54-43BA-9928-B49AAB97891D}" type="slidenum">
              <a:rPr lang="en-US" smtClean="0"/>
              <a:t>‹#›</a:t>
            </a:fld>
            <a:endParaRPr lang="en-US"/>
          </a:p>
        </p:txBody>
      </p:sp>
    </p:spTree>
    <p:extLst>
      <p:ext uri="{BB962C8B-B14F-4D97-AF65-F5344CB8AC3E}">
        <p14:creationId xmlns:p14="http://schemas.microsoft.com/office/powerpoint/2010/main" val="6617367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AA05177-4E02-432D-97CF-D8F1B0A3316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5174770-20F5-450D-9182-D44A4C583B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AF2131-6E26-4E59-AD1A-141C8DDF4B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7CA348-C599-46E4-9388-6A7576AD74F9}" type="datetimeFigureOut">
              <a:rPr lang="en-US" smtClean="0"/>
              <a:t>7/8/2020</a:t>
            </a:fld>
            <a:endParaRPr lang="en-US"/>
          </a:p>
        </p:txBody>
      </p:sp>
      <p:sp>
        <p:nvSpPr>
          <p:cNvPr id="5" name="Footer Placeholder 4">
            <a:extLst>
              <a:ext uri="{FF2B5EF4-FFF2-40B4-BE49-F238E27FC236}">
                <a16:creationId xmlns:a16="http://schemas.microsoft.com/office/drawing/2014/main" id="{326D0E57-085E-436B-9C8F-80131C4A929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E992EA6-4438-4EB7-9D08-B06E051CF4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1ACDF31-AE54-43BA-9928-B49AAB97891D}" type="slidenum">
              <a:rPr lang="en-US" smtClean="0"/>
              <a:t>‹#›</a:t>
            </a:fld>
            <a:endParaRPr lang="en-US"/>
          </a:p>
        </p:txBody>
      </p:sp>
    </p:spTree>
    <p:extLst>
      <p:ext uri="{BB962C8B-B14F-4D97-AF65-F5344CB8AC3E}">
        <p14:creationId xmlns:p14="http://schemas.microsoft.com/office/powerpoint/2010/main" val="8907013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www.vastuchhavi.co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hyperlink" Target="http://www.vastuchhavi.co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8120988-F1BF-4FFC-ABD0-B1BC600E92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8595" y="285544"/>
            <a:ext cx="3194809" cy="2015187"/>
          </a:xfrm>
          <a:prstGeom prst="rect">
            <a:avLst/>
          </a:prstGeom>
        </p:spPr>
      </p:pic>
      <p:sp>
        <p:nvSpPr>
          <p:cNvPr id="4" name="TextBox 3">
            <a:extLst>
              <a:ext uri="{FF2B5EF4-FFF2-40B4-BE49-F238E27FC236}">
                <a16:creationId xmlns:a16="http://schemas.microsoft.com/office/drawing/2014/main" id="{3E590496-EF9E-4DB7-86BE-0E420495F357}"/>
              </a:ext>
            </a:extLst>
          </p:cNvPr>
          <p:cNvSpPr txBox="1"/>
          <p:nvPr/>
        </p:nvSpPr>
        <p:spPr>
          <a:xfrm>
            <a:off x="2067339" y="3180522"/>
            <a:ext cx="8468139" cy="593047"/>
          </a:xfrm>
          <a:prstGeom prst="rect">
            <a:avLst/>
          </a:prstGeom>
          <a:noFill/>
        </p:spPr>
        <p:txBody>
          <a:bodyPr wrap="square" rtlCol="0">
            <a:spAutoFit/>
          </a:bodyPr>
          <a:lstStyle/>
          <a:p>
            <a:pPr marL="0" marR="0" algn="ctr">
              <a:lnSpc>
                <a:spcPct val="107000"/>
              </a:lnSpc>
              <a:spcBef>
                <a:spcPts val="0"/>
              </a:spcBef>
              <a:spcAft>
                <a:spcPts val="0"/>
              </a:spcAft>
            </a:pPr>
            <a:r>
              <a:rPr lang="en-IN" sz="3200" kern="1800" dirty="0">
                <a:effectLst/>
                <a:latin typeface="Georgia" panose="02040502050405020303" pitchFamily="18" charset="0"/>
                <a:ea typeface="Times New Roman" panose="02020603050405020304" pitchFamily="18" charset="0"/>
                <a:cs typeface="Times New Roman" panose="02020603050405020304" pitchFamily="18" charset="0"/>
              </a:rPr>
              <a:t>How Vastu and Astrology are connected?</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5754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4CAB0C1-CCD0-4E13-944F-458F30CCD9D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182757" y="972378"/>
            <a:ext cx="9826486" cy="4913243"/>
          </a:xfrm>
          <a:prstGeom prst="rect">
            <a:avLst/>
          </a:prstGeom>
          <a:noFill/>
          <a:ln>
            <a:noFill/>
          </a:ln>
        </p:spPr>
      </p:pic>
    </p:spTree>
    <p:extLst>
      <p:ext uri="{BB962C8B-B14F-4D97-AF65-F5344CB8AC3E}">
        <p14:creationId xmlns:p14="http://schemas.microsoft.com/office/powerpoint/2010/main" val="2451205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6E0E614-DAF4-4271-B43C-DAB11AE5941D}"/>
              </a:ext>
            </a:extLst>
          </p:cNvPr>
          <p:cNvSpPr txBox="1"/>
          <p:nvPr/>
        </p:nvSpPr>
        <p:spPr>
          <a:xfrm>
            <a:off x="821634" y="1125805"/>
            <a:ext cx="10548731" cy="4606389"/>
          </a:xfrm>
          <a:prstGeom prst="rect">
            <a:avLst/>
          </a:prstGeom>
          <a:noFill/>
        </p:spPr>
        <p:txBody>
          <a:bodyPr wrap="square" rtlCol="0">
            <a:spAutoFit/>
          </a:bodyPr>
          <a:lstStyle/>
          <a:p>
            <a:pPr marL="0" marR="0" algn="just">
              <a:spcBef>
                <a:spcPts val="0"/>
              </a:spcBef>
              <a:spcAft>
                <a:spcPts val="800"/>
              </a:spcAft>
            </a:pPr>
            <a:r>
              <a:rPr lang="en-IN" sz="2000" dirty="0">
                <a:solidFill>
                  <a:srgbClr val="4B525B"/>
                </a:solidFill>
                <a:effectLst/>
                <a:latin typeface="Calibri" panose="020F0502020204030204" pitchFamily="34" charset="0"/>
                <a:ea typeface="Times New Roman" panose="02020603050405020304" pitchFamily="18" charset="0"/>
              </a:rPr>
              <a:t>Criticism is a part of life. There is criticism for both-good and bad. There is criticism for both- science and astrology. Some people support science while others firmly believe in astrology, Vastu, and palmistry. Many of them have this misconception that these are two very different opposite concepts. But that is just not the case. Vastu is said is taken from the ancient Vedas while astrology is said to be about the planets and moon which are very well accepted by science and scientific people.</a:t>
            </a:r>
            <a:endParaRPr lang="en-US" sz="2000" dirty="0">
              <a:effectLst/>
              <a:latin typeface="Times New Roman" panose="02020603050405020304" pitchFamily="18" charset="0"/>
              <a:ea typeface="Times New Roman" panose="02020603050405020304" pitchFamily="18" charset="0"/>
            </a:endParaRPr>
          </a:p>
          <a:p>
            <a:pPr marL="0" marR="0" algn="just">
              <a:spcBef>
                <a:spcPts val="0"/>
              </a:spcBef>
              <a:spcAft>
                <a:spcPts val="800"/>
              </a:spcAft>
            </a:pPr>
            <a:r>
              <a:rPr lang="en-IN" sz="2000" dirty="0">
                <a:solidFill>
                  <a:srgbClr val="4B525B"/>
                </a:solidFill>
                <a:effectLst/>
                <a:latin typeface="Calibri" panose="020F0502020204030204" pitchFamily="34" charset="0"/>
                <a:ea typeface="Times New Roman" panose="02020603050405020304" pitchFamily="18" charset="0"/>
              </a:rPr>
              <a:t>Here we will discuss three things mainly- Vastu, astrology, and palmistry which are the most interesting concepts after science.</a:t>
            </a:r>
            <a:endParaRPr lang="en-US" sz="2000" dirty="0">
              <a:effectLst/>
              <a:latin typeface="Times New Roman" panose="02020603050405020304" pitchFamily="18" charset="0"/>
              <a:ea typeface="Times New Roman" panose="02020603050405020304" pitchFamily="18" charset="0"/>
            </a:endParaRPr>
          </a:p>
          <a:p>
            <a:pPr marL="0" marR="0" algn="just">
              <a:spcBef>
                <a:spcPts val="0"/>
              </a:spcBef>
              <a:spcAft>
                <a:spcPts val="800"/>
              </a:spcAft>
            </a:pPr>
            <a:r>
              <a:rPr lang="en-IN" sz="2000" dirty="0">
                <a:solidFill>
                  <a:srgbClr val="4B525B"/>
                </a:solidFill>
                <a:effectLst/>
                <a:latin typeface="Calibri" panose="020F0502020204030204" pitchFamily="34" charset="0"/>
                <a:ea typeface="Times New Roman" panose="02020603050405020304" pitchFamily="18" charset="0"/>
              </a:rPr>
              <a:t>Vastu mainly deals with directions and it is basically an ancient science of architecture. This is mainly practiced in the Hindu community and people take advice from priests and </a:t>
            </a:r>
            <a:r>
              <a:rPr lang="en-IN" sz="2000" b="1" u="sng" dirty="0">
                <a:solidFill>
                  <a:srgbClr val="3498DB"/>
                </a:solidFill>
                <a:effectLst/>
                <a:latin typeface="Calibri" panose="020F0502020204030204" pitchFamily="34" charset="0"/>
                <a:ea typeface="Times New Roman" panose="02020603050405020304" pitchFamily="18" charset="0"/>
                <a:hlinkClick r:id="rId2"/>
              </a:rPr>
              <a:t>Top Vastu Experts</a:t>
            </a:r>
            <a:r>
              <a:rPr lang="en-IN" sz="2000" b="1" dirty="0">
                <a:solidFill>
                  <a:srgbClr val="4B525B"/>
                </a:solidFill>
                <a:effectLst/>
                <a:latin typeface="Calibri" panose="020F0502020204030204" pitchFamily="34" charset="0"/>
                <a:ea typeface="Times New Roman" panose="02020603050405020304" pitchFamily="18" charset="0"/>
              </a:rPr>
              <a:t> </a:t>
            </a:r>
            <a:r>
              <a:rPr lang="en-IN" sz="2000" dirty="0">
                <a:solidFill>
                  <a:srgbClr val="4B525B"/>
                </a:solidFill>
                <a:effectLst/>
                <a:latin typeface="Calibri" panose="020F0502020204030204" pitchFamily="34" charset="0"/>
                <a:ea typeface="Times New Roman" panose="02020603050405020304" pitchFamily="18" charset="0"/>
              </a:rPr>
              <a:t>while constructing their new houses. But there are some basic tips which one can decide himself to see if he is doing it according to the Shastra or not such as the main entrance of the house should be facing towards north, east or north-east and it should open in a clockwise direction only. About the living room, it is said that furniture sets should always be placed in the south-west corner.</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2025798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7D93C4C-D920-4BC8-A70A-74483F43F974}"/>
              </a:ext>
            </a:extLst>
          </p:cNvPr>
          <p:cNvSpPr txBox="1"/>
          <p:nvPr/>
        </p:nvSpPr>
        <p:spPr>
          <a:xfrm>
            <a:off x="977347" y="2110548"/>
            <a:ext cx="10237305" cy="2636904"/>
          </a:xfrm>
          <a:prstGeom prst="rect">
            <a:avLst/>
          </a:prstGeom>
          <a:noFill/>
        </p:spPr>
        <p:txBody>
          <a:bodyPr wrap="square" rtlCol="0">
            <a:spAutoFit/>
          </a:bodyPr>
          <a:lstStyle/>
          <a:p>
            <a:pPr marL="0" marR="0" algn="just">
              <a:spcBef>
                <a:spcPts val="0"/>
              </a:spcBef>
              <a:spcAft>
                <a:spcPts val="800"/>
              </a:spcAft>
            </a:pPr>
            <a:r>
              <a:rPr lang="en-IN" sz="2000" dirty="0">
                <a:solidFill>
                  <a:srgbClr val="4B525B"/>
                </a:solidFill>
                <a:effectLst/>
                <a:latin typeface="Calibri" panose="020F0502020204030204" pitchFamily="34" charset="0"/>
                <a:ea typeface="Times New Roman" panose="02020603050405020304" pitchFamily="18" charset="0"/>
              </a:rPr>
              <a:t>Astrology too traces its history back to ancient times and is considered to be a form of art. Astrology believes that celestial bodies such as planets have an impact on an individual's life, </a:t>
            </a:r>
            <a:r>
              <a:rPr lang="en-IN" sz="2000" dirty="0" err="1">
                <a:solidFill>
                  <a:srgbClr val="4B525B"/>
                </a:solidFill>
                <a:effectLst/>
                <a:latin typeface="Calibri" panose="020F0502020204030204" pitchFamily="34" charset="0"/>
                <a:ea typeface="Times New Roman" panose="02020603050405020304" pitchFamily="18" charset="0"/>
              </a:rPr>
              <a:t>behavior</a:t>
            </a:r>
            <a:r>
              <a:rPr lang="en-IN" sz="2000" dirty="0">
                <a:solidFill>
                  <a:srgbClr val="4B525B"/>
                </a:solidFill>
                <a:effectLst/>
                <a:latin typeface="Calibri" panose="020F0502020204030204" pitchFamily="34" charset="0"/>
                <a:ea typeface="Times New Roman" panose="02020603050405020304" pitchFamily="18" charset="0"/>
              </a:rPr>
              <a:t>, relationships, stability, </a:t>
            </a:r>
            <a:r>
              <a:rPr lang="en-IN" sz="2000" dirty="0" err="1">
                <a:solidFill>
                  <a:srgbClr val="4B525B"/>
                </a:solidFill>
                <a:effectLst/>
                <a:latin typeface="Calibri" panose="020F0502020204030204" pitchFamily="34" charset="0"/>
                <a:ea typeface="Times New Roman" panose="02020603050405020304" pitchFamily="18" charset="0"/>
              </a:rPr>
              <a:t>etc.It</a:t>
            </a:r>
            <a:r>
              <a:rPr lang="en-IN" sz="2000" dirty="0">
                <a:solidFill>
                  <a:srgbClr val="4B525B"/>
                </a:solidFill>
                <a:effectLst/>
                <a:latin typeface="Calibri" panose="020F0502020204030204" pitchFamily="34" charset="0"/>
                <a:ea typeface="Times New Roman" panose="02020603050405020304" pitchFamily="18" charset="0"/>
              </a:rPr>
              <a:t> has been said that the position of the sun determines your life and identity, moon about emotions, mercury about the intellect, Venus says about your desires and relationships and so on for other planers as well. Another question that might pop up in your mind is that how do these astrologers connect astrology with an individual. The answer is with the help of zodiac signs which means where the Sun was located in the zodiac when he was born.</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0023684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5C1E8E-6D0D-454E-B48C-7289A9348ECC}"/>
              </a:ext>
            </a:extLst>
          </p:cNvPr>
          <p:cNvSpPr txBox="1"/>
          <p:nvPr/>
        </p:nvSpPr>
        <p:spPr>
          <a:xfrm>
            <a:off x="622852" y="1638766"/>
            <a:ext cx="10946296" cy="3580467"/>
          </a:xfrm>
          <a:prstGeom prst="rect">
            <a:avLst/>
          </a:prstGeom>
          <a:noFill/>
        </p:spPr>
        <p:txBody>
          <a:bodyPr wrap="square" rtlCol="0">
            <a:spAutoFit/>
          </a:bodyPr>
          <a:lstStyle/>
          <a:p>
            <a:pPr marL="0" marR="0" algn="just">
              <a:spcBef>
                <a:spcPts val="0"/>
              </a:spcBef>
              <a:spcAft>
                <a:spcPts val="800"/>
              </a:spcAft>
            </a:pPr>
            <a:r>
              <a:rPr lang="en-IN" sz="2000" dirty="0">
                <a:solidFill>
                  <a:srgbClr val="4B525B"/>
                </a:solidFill>
                <a:effectLst/>
                <a:latin typeface="Calibri" panose="020F0502020204030204" pitchFamily="34" charset="0"/>
                <a:ea typeface="Times New Roman" panose="02020603050405020304" pitchFamily="18" charset="0"/>
              </a:rPr>
              <a:t>Palm reading is also known as palmistry or chiromancy is something that started not only from India but Rome as well. Palmistry aims to predict a person’s character or future by looking at the palm of their hand. The </a:t>
            </a:r>
            <a:r>
              <a:rPr lang="en-IN" sz="2000" b="1" dirty="0">
                <a:solidFill>
                  <a:srgbClr val="4B525B"/>
                </a:solidFill>
                <a:effectLst/>
                <a:latin typeface="Calibri" panose="020F0502020204030204" pitchFamily="34" charset="0"/>
                <a:ea typeface="Times New Roman" panose="02020603050405020304" pitchFamily="18" charset="0"/>
              </a:rPr>
              <a:t>Astro Palm Readers </a:t>
            </a:r>
            <a:r>
              <a:rPr lang="en-IN" sz="2000" dirty="0">
                <a:solidFill>
                  <a:srgbClr val="4B525B"/>
                </a:solidFill>
                <a:effectLst/>
                <a:latin typeface="Calibri" panose="020F0502020204030204" pitchFamily="34" charset="0"/>
                <a:ea typeface="Times New Roman" panose="02020603050405020304" pitchFamily="18" charset="0"/>
              </a:rPr>
              <a:t>do this astrology with the help of lines on a person's palm. Basically, there are four types of lines- the heart line, the headline, the lifeline and the fate line which only some people have. The length and position of these lines help the astrologers do their study.</a:t>
            </a:r>
            <a:endParaRPr lang="en-US" sz="2000" dirty="0">
              <a:effectLst/>
              <a:latin typeface="Times New Roman" panose="02020603050405020304" pitchFamily="18" charset="0"/>
              <a:ea typeface="Times New Roman" panose="02020603050405020304" pitchFamily="18" charset="0"/>
            </a:endParaRPr>
          </a:p>
          <a:p>
            <a:pPr marL="0" marR="0" algn="just">
              <a:spcBef>
                <a:spcPts val="0"/>
              </a:spcBef>
              <a:spcAft>
                <a:spcPts val="800"/>
              </a:spcAft>
            </a:pPr>
            <a:r>
              <a:rPr lang="en-IN" sz="2000" dirty="0">
                <a:solidFill>
                  <a:srgbClr val="4B525B"/>
                </a:solidFill>
                <a:effectLst/>
                <a:latin typeface="Calibri" panose="020F0502020204030204" pitchFamily="34" charset="0"/>
                <a:ea typeface="Times New Roman" panose="02020603050405020304" pitchFamily="18" charset="0"/>
              </a:rPr>
              <a:t>It is true that these three are very different concepts and you need to visit three different types of astrologers if you want to test these out. But what if you get to witness all these three under the same roof that too at the comfort of your home. This can be done by visiting </a:t>
            </a:r>
            <a:r>
              <a:rPr lang="en-IN" sz="2000" b="1" u="sng" dirty="0">
                <a:solidFill>
                  <a:srgbClr val="0563C1"/>
                </a:solidFill>
                <a:effectLst/>
                <a:latin typeface="Calibri" panose="020F0502020204030204" pitchFamily="34" charset="0"/>
                <a:ea typeface="Times New Roman" panose="02020603050405020304" pitchFamily="18" charset="0"/>
                <a:hlinkClick r:id="rId2"/>
              </a:rPr>
              <a:t>http://www.vastuchhavi.com/</a:t>
            </a:r>
            <a:r>
              <a:rPr lang="en-IN" sz="2000" dirty="0">
                <a:solidFill>
                  <a:srgbClr val="4B525B"/>
                </a:solidFill>
                <a:effectLst/>
                <a:latin typeface="Calibri" panose="020F0502020204030204" pitchFamily="34" charset="0"/>
                <a:ea typeface="Times New Roman" panose="02020603050405020304" pitchFamily="18" charset="0"/>
              </a:rPr>
              <a:t> which is the official website of </a:t>
            </a:r>
            <a:r>
              <a:rPr lang="en-IN" sz="2000" dirty="0" err="1">
                <a:solidFill>
                  <a:srgbClr val="4B525B"/>
                </a:solidFill>
                <a:effectLst/>
                <a:latin typeface="Calibri" panose="020F0502020204030204" pitchFamily="34" charset="0"/>
                <a:ea typeface="Times New Roman" panose="02020603050405020304" pitchFamily="18" charset="0"/>
              </a:rPr>
              <a:t>Chhavi</a:t>
            </a:r>
            <a:r>
              <a:rPr lang="en-IN" sz="2000" dirty="0">
                <a:solidFill>
                  <a:srgbClr val="4B525B"/>
                </a:solidFill>
                <a:effectLst/>
                <a:latin typeface="Calibri" panose="020F0502020204030204" pitchFamily="34" charset="0"/>
                <a:ea typeface="Times New Roman" panose="02020603050405020304" pitchFamily="18" charset="0"/>
              </a:rPr>
              <a:t> Sharma, a </a:t>
            </a:r>
            <a:r>
              <a:rPr lang="en-IN" sz="2000" b="1" dirty="0">
                <a:solidFill>
                  <a:srgbClr val="4B525B"/>
                </a:solidFill>
                <a:effectLst/>
                <a:latin typeface="Calibri" panose="020F0502020204030204" pitchFamily="34" charset="0"/>
                <a:ea typeface="Times New Roman" panose="02020603050405020304" pitchFamily="18" charset="0"/>
              </a:rPr>
              <a:t>Top Vastu Expert </a:t>
            </a:r>
            <a:r>
              <a:rPr lang="en-IN" sz="2000" dirty="0">
                <a:solidFill>
                  <a:srgbClr val="4B525B"/>
                </a:solidFill>
                <a:effectLst/>
                <a:latin typeface="Calibri" panose="020F0502020204030204" pitchFamily="34" charset="0"/>
                <a:ea typeface="Times New Roman" panose="02020603050405020304" pitchFamily="18" charset="0"/>
              </a:rPr>
              <a:t>and who is well aware of these concepts. You can message or mail them and contact them to know about your future.</a:t>
            </a:r>
            <a:endParaRPr lang="en-US" sz="20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7338127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562</Words>
  <Application>Microsoft Office PowerPoint</Application>
  <PresentationFormat>Widescreen</PresentationFormat>
  <Paragraphs>7</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Georgia</vt:lpstr>
      <vt:lpstr>Times New Roman</vt: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Windows User</cp:lastModifiedBy>
  <cp:revision>3</cp:revision>
  <dcterms:created xsi:type="dcterms:W3CDTF">2020-07-08T08:23:45Z</dcterms:created>
  <dcterms:modified xsi:type="dcterms:W3CDTF">2020-07-08T08:41:56Z</dcterms:modified>
</cp:coreProperties>
</file>